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35" r:id="rId3"/>
    <p:sldId id="257" r:id="rId4"/>
    <p:sldId id="336" r:id="rId5"/>
    <p:sldId id="337" r:id="rId6"/>
    <p:sldId id="339" r:id="rId7"/>
    <p:sldId id="330" r:id="rId8"/>
    <p:sldId id="343" r:id="rId9"/>
    <p:sldId id="331" r:id="rId10"/>
    <p:sldId id="338" r:id="rId11"/>
    <p:sldId id="341" r:id="rId12"/>
    <p:sldId id="346" r:id="rId13"/>
    <p:sldId id="329" r:id="rId14"/>
    <p:sldId id="334" r:id="rId15"/>
    <p:sldId id="34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4531" autoAdjust="0"/>
  </p:normalViewPr>
  <p:slideViewPr>
    <p:cSldViewPr snapToGrid="0">
      <p:cViewPr varScale="1">
        <p:scale>
          <a:sx n="139" d="100"/>
          <a:sy n="139" d="100"/>
        </p:scale>
        <p:origin x="13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5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30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42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18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onCreate</a:t>
            </a:r>
            <a:r>
              <a:rPr lang="ko-KR" altLang="en-US" dirty="0"/>
              <a:t>를 포함한 전체 </a:t>
            </a:r>
            <a:r>
              <a:rPr lang="en-US" altLang="ko-KR" dirty="0"/>
              <a:t>log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3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5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3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6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27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Standard,</a:t>
            </a:r>
            <a:r>
              <a:rPr lang="ko-KR" altLang="en-US" dirty="0"/>
              <a:t> </a:t>
            </a:r>
            <a:r>
              <a:rPr lang="en-US" altLang="ko-KR" dirty="0"/>
              <a:t>SingleTop</a:t>
            </a:r>
            <a:r>
              <a:rPr lang="ko-KR" altLang="en-US" dirty="0"/>
              <a:t>은 일반적인 </a:t>
            </a:r>
            <a:r>
              <a:rPr lang="en-US" altLang="ko-KR" dirty="0"/>
              <a:t>App</a:t>
            </a:r>
            <a:r>
              <a:rPr lang="ko-KR" altLang="en-US" dirty="0"/>
              <a:t>의 </a:t>
            </a:r>
            <a:r>
              <a:rPr lang="en-US" altLang="ko-KR" dirty="0"/>
              <a:t>Activity</a:t>
            </a:r>
            <a:r>
              <a:rPr lang="ko-KR" altLang="en-US" dirty="0"/>
              <a:t>로 적절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 </a:t>
            </a:r>
            <a:r>
              <a:rPr lang="en-US" altLang="ko-KR" dirty="0" err="1"/>
              <a:t>SingleTask</a:t>
            </a:r>
            <a:r>
              <a:rPr lang="en-US" altLang="ko-KR" dirty="0"/>
              <a:t>, </a:t>
            </a:r>
            <a:r>
              <a:rPr lang="en-US" altLang="ko-KR" dirty="0" err="1"/>
              <a:t>SingleInstance</a:t>
            </a:r>
            <a:r>
              <a:rPr lang="en-US" altLang="ko-KR" dirty="0"/>
              <a:t>, </a:t>
            </a:r>
            <a:r>
              <a:rPr lang="en-US" altLang="ko-KR" dirty="0" err="1"/>
              <a:t>SingleInstancePerTask</a:t>
            </a:r>
            <a:r>
              <a:rPr lang="ko-KR" altLang="en-US" dirty="0"/>
              <a:t>는 일반적인 </a:t>
            </a:r>
            <a:r>
              <a:rPr lang="en-US" altLang="ko-KR" dirty="0"/>
              <a:t>Activity</a:t>
            </a:r>
            <a:r>
              <a:rPr lang="ko-KR" altLang="en-US" dirty="0"/>
              <a:t>로 적절하지 않아서 특수한 상황에서만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93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49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Standard,</a:t>
            </a:r>
            <a:r>
              <a:rPr lang="ko-KR" altLang="en-US" dirty="0"/>
              <a:t> </a:t>
            </a:r>
            <a:r>
              <a:rPr lang="en-US" altLang="ko-KR" dirty="0"/>
              <a:t>SingleTop</a:t>
            </a:r>
            <a:r>
              <a:rPr lang="ko-KR" altLang="en-US" dirty="0"/>
              <a:t>은 일반적인 </a:t>
            </a:r>
            <a:r>
              <a:rPr lang="en-US" altLang="ko-KR" dirty="0"/>
              <a:t>App</a:t>
            </a:r>
            <a:r>
              <a:rPr lang="ko-KR" altLang="en-US" dirty="0"/>
              <a:t>의 </a:t>
            </a:r>
            <a:r>
              <a:rPr lang="en-US" altLang="ko-KR" dirty="0"/>
              <a:t>Activity</a:t>
            </a:r>
            <a:r>
              <a:rPr lang="ko-KR" altLang="en-US" dirty="0"/>
              <a:t>로 적절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 </a:t>
            </a:r>
            <a:r>
              <a:rPr lang="en-US" altLang="ko-KR" dirty="0" err="1"/>
              <a:t>SingleTask</a:t>
            </a:r>
            <a:r>
              <a:rPr lang="en-US" altLang="ko-KR" dirty="0"/>
              <a:t>, </a:t>
            </a:r>
            <a:r>
              <a:rPr lang="en-US" altLang="ko-KR" dirty="0" err="1"/>
              <a:t>SingleInstance</a:t>
            </a:r>
            <a:r>
              <a:rPr lang="en-US" altLang="ko-KR" dirty="0"/>
              <a:t>, </a:t>
            </a:r>
            <a:r>
              <a:rPr lang="en-US" altLang="ko-KR" dirty="0" err="1"/>
              <a:t>SingleInstancePerTask</a:t>
            </a:r>
            <a:r>
              <a:rPr lang="ko-KR" altLang="en-US" dirty="0"/>
              <a:t>는 일반적인 </a:t>
            </a:r>
            <a:r>
              <a:rPr lang="en-US" altLang="ko-KR" dirty="0"/>
              <a:t>Activity</a:t>
            </a:r>
            <a:r>
              <a:rPr lang="ko-KR" altLang="en-US" dirty="0"/>
              <a:t>로 적절하지 않아서 특수한 상황에서만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54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droiddevelopers/the-android-lifecycle-cheat-sheet-part-iv-49946659b09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manifest/activity-elem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search?q=&#53076;&#47196;&#45208;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xample.com/" TargetMode="External"/><Relationship Id="rId4" Type="http://schemas.openxmlformats.org/officeDocument/2006/relationships/hyperlink" Target="https://john.doe@www.example.com:123/forum/questions/?tag=networking&amp;order=newest#t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AAA3300-00B6-C107-123E-BA9CCA1E5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71" y="1547312"/>
            <a:ext cx="6628838" cy="467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53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Standard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AndroidManifest</a:t>
            </a:r>
            <a:r>
              <a:rPr lang="ko-KR" altLang="en-US" sz="1000" dirty="0"/>
              <a:t>의 </a:t>
            </a:r>
            <a:r>
              <a:rPr lang="en-US" altLang="ko-KR" sz="1000" dirty="0"/>
              <a:t>launchMode</a:t>
            </a:r>
            <a:r>
              <a:rPr lang="ko-KR" altLang="en-US" sz="1000" dirty="0"/>
              <a:t>의 기본 값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한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안에서도 여러 번 인스턴스화 될 수 있으며 여러 다른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안에도 속할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09A32C-29EA-8B82-16B6-2027A5315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r="1087"/>
          <a:stretch/>
        </p:blipFill>
        <p:spPr bwMode="auto">
          <a:xfrm>
            <a:off x="256032" y="5264753"/>
            <a:ext cx="4567428" cy="154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r="3333"/>
          <a:stretch/>
        </p:blipFill>
        <p:spPr bwMode="auto">
          <a:xfrm>
            <a:off x="211106" y="1924142"/>
            <a:ext cx="5056632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1BABA-32E8-645B-273C-A0B84CF1AF59}"/>
              </a:ext>
            </a:extLst>
          </p:cNvPr>
          <p:cNvSpPr txBox="1"/>
          <p:nvPr/>
        </p:nvSpPr>
        <p:spPr>
          <a:xfrm>
            <a:off x="311149" y="3771011"/>
            <a:ext cx="5531867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SingleTop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8810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0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SingleTask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내에 이미 존재한다면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기존의 인스턴스로 라우팅해준다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09A32C-29EA-8B82-16B6-2027A531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1075" y="2396634"/>
            <a:ext cx="4115510" cy="147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789" y="3060903"/>
            <a:ext cx="4259562" cy="35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1BABA-32E8-645B-273C-A0B84CF1AF59}"/>
              </a:ext>
            </a:extLst>
          </p:cNvPr>
          <p:cNvSpPr txBox="1"/>
          <p:nvPr/>
        </p:nvSpPr>
        <p:spPr>
          <a:xfrm>
            <a:off x="6041390" y="771779"/>
            <a:ext cx="576961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SingleInstance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FACB34F-D04A-86D3-278B-0061C87B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1390" y="5385641"/>
            <a:ext cx="4115510" cy="147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A1148-1A06-668F-2CD3-1BE556C3402A}"/>
              </a:ext>
            </a:extLst>
          </p:cNvPr>
          <p:cNvSpPr txBox="1"/>
          <p:nvPr/>
        </p:nvSpPr>
        <p:spPr>
          <a:xfrm>
            <a:off x="6041390" y="3868993"/>
            <a:ext cx="576961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SingleInstancePerTask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736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Bundle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Map</a:t>
            </a:r>
            <a:r>
              <a:rPr lang="ko-KR" altLang="en-US" sz="1000" dirty="0"/>
              <a:t>의 형태로 여러가지 </a:t>
            </a:r>
            <a:r>
              <a:rPr lang="en-US" altLang="ko-KR" sz="1000" dirty="0"/>
              <a:t>type</a:t>
            </a:r>
            <a:r>
              <a:rPr lang="ko-KR" altLang="en-US" sz="1000" dirty="0"/>
              <a:t>의 값을 저장하는 </a:t>
            </a:r>
            <a:r>
              <a:rPr lang="en-US" altLang="ko-KR" sz="1000" dirty="0"/>
              <a:t>Class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상태</a:t>
            </a:r>
            <a:r>
              <a:rPr lang="en-US" altLang="ko-KR" sz="1000" dirty="0"/>
              <a:t>/</a:t>
            </a:r>
            <a:r>
              <a:rPr lang="ko-KR" altLang="en-US" sz="1000" dirty="0"/>
              <a:t>값 등을 저장하기 위한 객체로 사용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5784D0-B085-3CC0-6982-68EFEF340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3" y="1532969"/>
            <a:ext cx="3134019" cy="53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필터 </a:t>
            </a:r>
            <a:r>
              <a:rPr lang="en-US" altLang="ko-KR" sz="1500" dirty="0"/>
              <a:t>(Intent Filter)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652361"/>
            <a:ext cx="544692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Component</a:t>
            </a:r>
            <a:r>
              <a:rPr lang="ko-KR" altLang="en-US" sz="1000" dirty="0"/>
              <a:t>의 기능을 기술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받을 수 있는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의 조건을 기술 </a:t>
            </a:r>
            <a:r>
              <a:rPr lang="en-US" altLang="ko-KR" sz="1000" dirty="0"/>
              <a:t>(implicit intent</a:t>
            </a:r>
            <a:r>
              <a:rPr lang="ko-KR" altLang="en-US" sz="1000" dirty="0"/>
              <a:t>에 국한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 기술되어 있음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2B3B9-B391-6EBC-9E58-63B9EBFFE690}"/>
              </a:ext>
            </a:extLst>
          </p:cNvPr>
          <p:cNvSpPr txBox="1"/>
          <p:nvPr/>
        </p:nvSpPr>
        <p:spPr>
          <a:xfrm>
            <a:off x="311149" y="1801982"/>
            <a:ext cx="6965414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와 </a:t>
            </a:r>
            <a:r>
              <a:rPr lang="en-US" altLang="ko-KR" sz="1200" dirty="0"/>
              <a:t>Intent-filter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Android </a:t>
            </a:r>
            <a:r>
              <a:rPr lang="ko-KR" altLang="en-US" sz="1000" dirty="0"/>
              <a:t>시스템은 </a:t>
            </a:r>
            <a:r>
              <a:rPr lang="en-US" altLang="ko-KR" sz="1000" dirty="0"/>
              <a:t>intent</a:t>
            </a:r>
            <a:r>
              <a:rPr lang="ko-KR" altLang="en-US" sz="1000" dirty="0"/>
              <a:t>와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(action,</a:t>
            </a:r>
            <a:r>
              <a:rPr lang="ko-KR" altLang="en-US" sz="1000" dirty="0"/>
              <a:t> </a:t>
            </a:r>
            <a:r>
              <a:rPr lang="en-US" altLang="ko-KR" sz="1000" dirty="0"/>
              <a:t>category,</a:t>
            </a:r>
            <a:r>
              <a:rPr lang="ko-KR" altLang="en-US" sz="1000" dirty="0"/>
              <a:t> </a:t>
            </a:r>
            <a:r>
              <a:rPr lang="en-US" altLang="ko-KR" sz="1000" dirty="0"/>
              <a:t>data)</a:t>
            </a:r>
            <a:r>
              <a:rPr lang="ko-KR" altLang="en-US" sz="1000" dirty="0"/>
              <a:t>를 각각 비교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89973-A256-518D-5C10-37F258651712}"/>
              </a:ext>
            </a:extLst>
          </p:cNvPr>
          <p:cNvSpPr txBox="1"/>
          <p:nvPr/>
        </p:nvSpPr>
        <p:spPr>
          <a:xfrm>
            <a:off x="311149" y="2536078"/>
            <a:ext cx="5085099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Action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</a:t>
            </a:r>
            <a:r>
              <a:rPr lang="ko-KR" altLang="en-US" sz="1000" dirty="0"/>
              <a:t>의 </a:t>
            </a:r>
            <a:r>
              <a:rPr lang="en-US" altLang="ko-KR" sz="1000" dirty="0"/>
              <a:t>action</a:t>
            </a:r>
            <a:r>
              <a:rPr lang="ko-KR" altLang="en-US" sz="1000" dirty="0"/>
              <a:t>은 </a:t>
            </a:r>
            <a:r>
              <a:rPr lang="en-US" altLang="ko-KR" sz="1000" dirty="0"/>
              <a:t>filter</a:t>
            </a:r>
            <a:r>
              <a:rPr lang="ko-KR" altLang="en-US" sz="1000" dirty="0"/>
              <a:t>에 나열된 </a:t>
            </a:r>
            <a:r>
              <a:rPr lang="en-US" altLang="ko-KR" sz="1000" dirty="0"/>
              <a:t>action </a:t>
            </a:r>
            <a:r>
              <a:rPr lang="ko-KR" altLang="en-US" sz="1000" dirty="0"/>
              <a:t>중의 하나와 반드시 일치해야 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Filter</a:t>
            </a:r>
            <a:r>
              <a:rPr lang="ko-KR" altLang="en-US" sz="1000" dirty="0"/>
              <a:t>가 어떤 </a:t>
            </a:r>
            <a:r>
              <a:rPr lang="en-US" altLang="ko-KR" sz="1000" dirty="0"/>
              <a:t>action</a:t>
            </a:r>
            <a:r>
              <a:rPr lang="ko-KR" altLang="en-US" sz="1000" dirty="0"/>
              <a:t>도 정의하지 않았다면 어떤 </a:t>
            </a:r>
            <a:r>
              <a:rPr lang="en-US" altLang="ko-KR" sz="1000" dirty="0"/>
              <a:t>intent</a:t>
            </a:r>
            <a:r>
              <a:rPr lang="ko-KR" altLang="en-US" sz="1000" dirty="0"/>
              <a:t>도 </a:t>
            </a:r>
            <a:r>
              <a:rPr lang="en-US" altLang="ko-KR" sz="1000" dirty="0"/>
              <a:t>filter</a:t>
            </a:r>
            <a:r>
              <a:rPr lang="ko-KR" altLang="en-US" sz="1000" dirty="0"/>
              <a:t>를 통과할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Action</a:t>
            </a:r>
            <a:r>
              <a:rPr lang="ko-KR" altLang="en-US" sz="1000" dirty="0"/>
              <a:t>이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</a:t>
            </a:r>
            <a:r>
              <a:rPr lang="ko-KR" altLang="en-US" sz="1000" dirty="0"/>
              <a:t>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3A0734-7C79-06D4-2742-3A4A216B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3579239"/>
            <a:ext cx="3941673" cy="10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34B8BAA-7AF5-34E7-D4A8-E44C83DD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5719066"/>
            <a:ext cx="4361913" cy="8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6DA4A-7E39-0CEE-A29D-911FD784E67A}"/>
              </a:ext>
            </a:extLst>
          </p:cNvPr>
          <p:cNvSpPr txBox="1"/>
          <p:nvPr/>
        </p:nvSpPr>
        <p:spPr>
          <a:xfrm>
            <a:off x="311148" y="4592644"/>
            <a:ext cx="7796103" cy="117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Category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 </a:t>
            </a:r>
            <a:r>
              <a:rPr lang="ko-KR" altLang="en-US" sz="1000" dirty="0"/>
              <a:t>객체 안의 모든 </a:t>
            </a:r>
            <a:r>
              <a:rPr lang="en-US" altLang="ko-KR" sz="1000" dirty="0"/>
              <a:t>category</a:t>
            </a:r>
            <a:r>
              <a:rPr lang="ko-KR" altLang="en-US" sz="1000" dirty="0"/>
              <a:t>가 </a:t>
            </a:r>
            <a:r>
              <a:rPr lang="en-US" altLang="ko-KR" sz="1000" dirty="0"/>
              <a:t>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category</a:t>
            </a:r>
            <a:r>
              <a:rPr lang="ko-KR" altLang="en-US" sz="1000" dirty="0"/>
              <a:t>와 일치해야 함</a:t>
            </a:r>
            <a:br>
              <a:rPr lang="en-US" altLang="ko-KR" sz="1000" dirty="0"/>
            </a:br>
            <a:r>
              <a:rPr lang="en-US" altLang="ko-KR" sz="800" dirty="0"/>
              <a:t>(</a:t>
            </a: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android.intent.action.MAIN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android.intent.category.LAUNCHER</a:t>
            </a:r>
            <a:r>
              <a:rPr lang="ko-KR" altLang="en-US" sz="800" dirty="0"/>
              <a:t>를 명시한 </a:t>
            </a:r>
            <a:r>
              <a:rPr lang="en-US" altLang="ko-KR" sz="800" dirty="0"/>
              <a:t>intent-filter</a:t>
            </a:r>
            <a:r>
              <a:rPr lang="ko-KR" altLang="en-US" sz="800" dirty="0"/>
              <a:t>는</a:t>
            </a:r>
            <a:br>
              <a:rPr lang="en-US" altLang="ko-KR" sz="800" dirty="0"/>
            </a:br>
            <a:r>
              <a:rPr lang="en-US" altLang="ko-KR" sz="800" dirty="0"/>
              <a:t> </a:t>
            </a:r>
            <a:r>
              <a:rPr lang="en-US" altLang="ko-KR" sz="800" dirty="0" err="1"/>
              <a:t>Intent.CATEGORY_DEFAULT</a:t>
            </a:r>
            <a:r>
              <a:rPr lang="ko-KR" altLang="en-US" sz="800" dirty="0"/>
              <a:t>에 한하여 </a:t>
            </a:r>
            <a:r>
              <a:rPr lang="en-US" altLang="ko-KR" sz="800" dirty="0" err="1"/>
              <a:t>android.intent.category.DEFAULT</a:t>
            </a:r>
            <a:r>
              <a:rPr lang="ko-KR" altLang="en-US" sz="800" dirty="0"/>
              <a:t>를 명시하지 않아도 수신할 수 있다</a:t>
            </a:r>
            <a:r>
              <a:rPr lang="en-US" altLang="ko-KR" sz="800" dirty="0"/>
              <a:t>.)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Category</a:t>
            </a:r>
            <a:r>
              <a:rPr lang="ko-KR" altLang="en-US" sz="1000" dirty="0"/>
              <a:t>를 가지지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 </a:t>
            </a:r>
            <a:r>
              <a:rPr lang="ko-KR" altLang="en-US" sz="1000" dirty="0"/>
              <a:t>통과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A3A00-F5CC-9030-F353-20690CC63370}"/>
              </a:ext>
            </a:extLst>
          </p:cNvPr>
          <p:cNvSpPr txBox="1"/>
          <p:nvPr/>
        </p:nvSpPr>
        <p:spPr>
          <a:xfrm>
            <a:off x="6096000" y="2536078"/>
            <a:ext cx="6096000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Data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데이터 유형 </a:t>
            </a:r>
            <a:r>
              <a:rPr lang="en-US" altLang="ko-KR" sz="1000" dirty="0"/>
              <a:t>(MIME type)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구조를 지정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지정하지 않은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 </a:t>
            </a:r>
            <a:r>
              <a:rPr lang="ko-KR" altLang="en-US" sz="1000" dirty="0"/>
              <a:t>또는 </a:t>
            </a:r>
            <a:r>
              <a:rPr lang="en-US" altLang="ko-KR" sz="1000" dirty="0"/>
              <a:t>URI </a:t>
            </a:r>
            <a:r>
              <a:rPr lang="ko-KR" altLang="en-US" sz="1000" dirty="0"/>
              <a:t>둘 중의 하나만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</a:t>
            </a: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중 동일한 항목이 지정된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일치해야 통과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단</a:t>
            </a:r>
            <a:r>
              <a:rPr lang="en-US" altLang="ko-KR" sz="1000" dirty="0"/>
              <a:t>, Intent-filter</a:t>
            </a:r>
            <a:r>
              <a:rPr lang="ko-KR" altLang="en-US" sz="1000" dirty="0"/>
              <a:t>가 </a:t>
            </a:r>
            <a:r>
              <a:rPr lang="en-US" altLang="ko-KR" sz="1000" dirty="0"/>
              <a:t>MIME type </a:t>
            </a:r>
            <a:r>
              <a:rPr lang="ko-KR" altLang="en-US" sz="1000" dirty="0"/>
              <a:t>만을 지정하였다면</a:t>
            </a:r>
            <a:r>
              <a:rPr lang="en-US" altLang="ko-KR" sz="1000" dirty="0"/>
              <a:t> “file:”</a:t>
            </a:r>
            <a:r>
              <a:rPr lang="ko-KR" altLang="en-US" sz="1000" dirty="0"/>
              <a:t>이나 </a:t>
            </a:r>
            <a:r>
              <a:rPr lang="en-US" altLang="ko-KR" sz="1000" dirty="0"/>
              <a:t>“content:”</a:t>
            </a:r>
            <a:r>
              <a:rPr lang="ko-KR" altLang="en-US" sz="1000" dirty="0"/>
              <a:t>가 붙은 </a:t>
            </a:r>
            <a:r>
              <a:rPr lang="en-US" altLang="ko-KR" sz="1000" dirty="0"/>
              <a:t>URI</a:t>
            </a:r>
            <a:r>
              <a:rPr lang="ko-KR" altLang="en-US" sz="1000" dirty="0"/>
              <a:t>를 가진 </a:t>
            </a:r>
            <a:r>
              <a:rPr lang="en-US" altLang="ko-KR" sz="1000" dirty="0"/>
              <a:t>intent</a:t>
            </a:r>
            <a:r>
              <a:rPr lang="ko-KR" altLang="en-US" sz="1000" dirty="0"/>
              <a:t>는 통과</a:t>
            </a:r>
            <a:r>
              <a:rPr lang="en-US" altLang="ko-KR" sz="1000" dirty="0"/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932724-7C51-A793-8DAB-96A582F84F30}"/>
              </a:ext>
            </a:extLst>
          </p:cNvPr>
          <p:cNvCxnSpPr>
            <a:cxnSpLocks/>
          </p:cNvCxnSpPr>
          <p:nvPr/>
        </p:nvCxnSpPr>
        <p:spPr>
          <a:xfrm flipH="1">
            <a:off x="311148" y="1725768"/>
            <a:ext cx="1149985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98C1D9-DC6D-0156-F485-6CB0F32A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14" y="4762956"/>
            <a:ext cx="2772162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1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229A07A-8068-432F-0954-7BD99F3C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1315498"/>
            <a:ext cx="2979403" cy="54389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96AD41-34A6-7D81-3F92-41E65F51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14" y="1315498"/>
            <a:ext cx="1620000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A05CD0-256A-6D83-230D-3DCC59B244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008"/>
          <a:stretch/>
        </p:blipFill>
        <p:spPr>
          <a:xfrm>
            <a:off x="3726545" y="4761531"/>
            <a:ext cx="5338175" cy="2418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F8CF613-33E7-B9F3-C3CF-CBE4AD541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703"/>
          <a:stretch/>
        </p:blipFill>
        <p:spPr>
          <a:xfrm>
            <a:off x="3726547" y="5000127"/>
            <a:ext cx="5338175" cy="3752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8F3513-6FE0-5E69-8723-684766ADF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545" y="1315498"/>
            <a:ext cx="1620000" cy="28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445592C-8403-1713-25C6-D38F6C333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3245" y="1318735"/>
            <a:ext cx="1620000" cy="28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E84F6E-ABA9-ADB1-0F76-8BD48568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908" y="1315498"/>
            <a:ext cx="1623092" cy="2880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B395A0-03D6-1C17-3A30-7630BF7CCF04}"/>
              </a:ext>
            </a:extLst>
          </p:cNvPr>
          <p:cNvSpPr/>
          <p:nvPr/>
        </p:nvSpPr>
        <p:spPr>
          <a:xfrm>
            <a:off x="3726546" y="3329188"/>
            <a:ext cx="356058" cy="3284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AD3535B-778D-3D4D-DA05-02410552FB62}"/>
              </a:ext>
            </a:extLst>
          </p:cNvPr>
          <p:cNvCxnSpPr>
            <a:cxnSpLocks/>
            <a:stCxn id="39" idx="3"/>
            <a:endCxn id="31" idx="1"/>
          </p:cNvCxnSpPr>
          <p:nvPr/>
        </p:nvCxnSpPr>
        <p:spPr>
          <a:xfrm flipV="1">
            <a:off x="4082604" y="2758735"/>
            <a:ext cx="1640641" cy="734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43E78B8-07BF-7F84-C163-26BDFB2EF64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343245" y="2755498"/>
            <a:ext cx="537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39927DB-D7F8-8A7B-7845-6D75A6C9CC76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>
            <a:off x="9500714" y="2755498"/>
            <a:ext cx="6871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BB9B81D-B3D6-F1C6-1B0C-34E68C83D5D7}"/>
              </a:ext>
            </a:extLst>
          </p:cNvPr>
          <p:cNvCxnSpPr>
            <a:cxnSpLocks/>
          </p:cNvCxnSpPr>
          <p:nvPr/>
        </p:nvCxnSpPr>
        <p:spPr>
          <a:xfrm>
            <a:off x="6533245" y="4893972"/>
            <a:ext cx="17607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DB4561-8B8A-3986-AB2F-78309AA7DDAF}"/>
              </a:ext>
            </a:extLst>
          </p:cNvPr>
          <p:cNvSpPr/>
          <p:nvPr/>
        </p:nvSpPr>
        <p:spPr>
          <a:xfrm>
            <a:off x="8293994" y="4778199"/>
            <a:ext cx="770726" cy="2200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E808F5-1143-E09A-B27A-90F7D0281B6D}"/>
              </a:ext>
            </a:extLst>
          </p:cNvPr>
          <p:cNvSpPr txBox="1"/>
          <p:nvPr/>
        </p:nvSpPr>
        <p:spPr>
          <a:xfrm>
            <a:off x="7291036" y="2425118"/>
            <a:ext cx="64188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BACK</a:t>
            </a:r>
            <a:endParaRPr lang="en-US" altLang="ko-KR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73DBF6-C7D8-EEDE-7869-7C413AA14B8E}"/>
              </a:ext>
            </a:extLst>
          </p:cNvPr>
          <p:cNvSpPr txBox="1"/>
          <p:nvPr/>
        </p:nvSpPr>
        <p:spPr>
          <a:xfrm>
            <a:off x="10056899" y="1003420"/>
            <a:ext cx="188510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err="1"/>
              <a:t>OverView</a:t>
            </a:r>
            <a:r>
              <a:rPr lang="ko-KR" altLang="en-US" sz="1000" dirty="0"/>
              <a:t>에서 </a:t>
            </a:r>
            <a:r>
              <a:rPr lang="en-US" altLang="ko-KR" sz="1000" dirty="0"/>
              <a:t>App </a:t>
            </a:r>
            <a:r>
              <a:rPr lang="ko-KR" altLang="en-US" sz="1000" dirty="0"/>
              <a:t>없애기</a:t>
            </a:r>
            <a:endParaRPr lang="en-US" altLang="ko-KR" sz="1000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77000A3-2DDC-E860-4606-553FBB9B3A23}"/>
              </a:ext>
            </a:extLst>
          </p:cNvPr>
          <p:cNvCxnSpPr>
            <a:cxnSpLocks/>
          </p:cNvCxnSpPr>
          <p:nvPr/>
        </p:nvCxnSpPr>
        <p:spPr>
          <a:xfrm>
            <a:off x="9412328" y="4195498"/>
            <a:ext cx="0" cy="9265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524E15C-FF39-AEB7-49FC-5399B5B38EB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533243" y="4198735"/>
            <a:ext cx="2" cy="6952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88" name="직사각형 12287">
            <a:extLst>
              <a:ext uri="{FF2B5EF4-FFF2-40B4-BE49-F238E27FC236}">
                <a16:creationId xmlns:a16="http://schemas.microsoft.com/office/drawing/2014/main" id="{CA9AABF7-C44A-D965-65DF-92AB0ED494CC}"/>
              </a:ext>
            </a:extLst>
          </p:cNvPr>
          <p:cNvSpPr/>
          <p:nvPr/>
        </p:nvSpPr>
        <p:spPr>
          <a:xfrm>
            <a:off x="8293994" y="5003003"/>
            <a:ext cx="770726" cy="241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89" name="직선 연결선 12288">
            <a:extLst>
              <a:ext uri="{FF2B5EF4-FFF2-40B4-BE49-F238E27FC236}">
                <a16:creationId xmlns:a16="http://schemas.microsoft.com/office/drawing/2014/main" id="{AFCD8D62-5693-C569-355A-DE9B9D0A5815}"/>
              </a:ext>
            </a:extLst>
          </p:cNvPr>
          <p:cNvCxnSpPr>
            <a:cxnSpLocks/>
            <a:stCxn id="12288" idx="3"/>
          </p:cNvCxnSpPr>
          <p:nvPr/>
        </p:nvCxnSpPr>
        <p:spPr>
          <a:xfrm>
            <a:off x="9064720" y="5123920"/>
            <a:ext cx="3476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94" name="직사각형 12293">
            <a:extLst>
              <a:ext uri="{FF2B5EF4-FFF2-40B4-BE49-F238E27FC236}">
                <a16:creationId xmlns:a16="http://schemas.microsoft.com/office/drawing/2014/main" id="{41736AE1-7106-88FA-DC67-30801737393D}"/>
              </a:ext>
            </a:extLst>
          </p:cNvPr>
          <p:cNvSpPr/>
          <p:nvPr/>
        </p:nvSpPr>
        <p:spPr>
          <a:xfrm>
            <a:off x="8293994" y="5254497"/>
            <a:ext cx="770726" cy="1227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97" name="직선 연결선 12296">
            <a:extLst>
              <a:ext uri="{FF2B5EF4-FFF2-40B4-BE49-F238E27FC236}">
                <a16:creationId xmlns:a16="http://schemas.microsoft.com/office/drawing/2014/main" id="{8B671E0A-00FB-BBDF-F04A-E07EBA25C29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999454" y="4195498"/>
            <a:ext cx="0" cy="11203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8" name="직선 연결선 12297">
            <a:extLst>
              <a:ext uri="{FF2B5EF4-FFF2-40B4-BE49-F238E27FC236}">
                <a16:creationId xmlns:a16="http://schemas.microsoft.com/office/drawing/2014/main" id="{D6E776A1-2AFA-ACDE-6F9F-4395AA6CAF96}"/>
              </a:ext>
            </a:extLst>
          </p:cNvPr>
          <p:cNvCxnSpPr>
            <a:cxnSpLocks/>
            <a:stCxn id="12294" idx="3"/>
          </p:cNvCxnSpPr>
          <p:nvPr/>
        </p:nvCxnSpPr>
        <p:spPr>
          <a:xfrm flipV="1">
            <a:off x="9064720" y="5315880"/>
            <a:ext cx="1934734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69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https://medium.com/androiddevelopers/the-android-lifecycle-cheat-sheet-part-iv-49946659b094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https://developer.android.com/guide/topics/manifest/activity-element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786881" cy="574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구조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scheme:[//[user[:password]@]host[:port]][/path][?query][#fragment]</a:t>
            </a:r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marL="228600" indent="-228600" defTabSz="360000">
              <a:lnSpc>
                <a:spcPct val="150000"/>
              </a:lnSpc>
              <a:buFontTx/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scheme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사용할 프로토콜</a:t>
            </a:r>
            <a:r>
              <a:rPr lang="en-US" altLang="ko-KR" sz="1000" dirty="0"/>
              <a:t> (</a:t>
            </a:r>
            <a:r>
              <a:rPr lang="ko-KR" altLang="en-US" sz="1000" dirty="0"/>
              <a:t>리소스에 요청 및 접근하는 방법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(http,</a:t>
            </a:r>
            <a:r>
              <a:rPr lang="ko-KR" altLang="en-US" sz="1000" dirty="0"/>
              <a:t> </a:t>
            </a:r>
            <a:r>
              <a:rPr lang="en-US" altLang="ko-KR" sz="1000" dirty="0"/>
              <a:t>https,</a:t>
            </a:r>
            <a:r>
              <a:rPr lang="ko-KR" altLang="en-US" sz="1000" dirty="0"/>
              <a:t> </a:t>
            </a:r>
            <a:r>
              <a:rPr lang="en-US" altLang="ko-KR" sz="1000" dirty="0"/>
              <a:t>ftp,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mailto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file,</a:t>
            </a:r>
            <a:r>
              <a:rPr lang="ko-KR" altLang="en-US" sz="1000" dirty="0"/>
              <a:t> </a:t>
            </a:r>
            <a:r>
              <a:rPr lang="en-US" altLang="ko-KR" sz="1000" dirty="0"/>
              <a:t>data, telnet</a:t>
            </a:r>
            <a:r>
              <a:rPr lang="ko-KR" altLang="en-US" sz="1000" dirty="0"/>
              <a:t> 등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Authority</a:t>
            </a:r>
            <a:r>
              <a:rPr lang="en-US" altLang="ko-KR" sz="1000" dirty="0"/>
              <a:t> ([user[:password]@]host[:port])</a:t>
            </a:r>
            <a:br>
              <a:rPr lang="en-US" altLang="ko-KR" sz="1000" dirty="0"/>
            </a:br>
            <a:r>
              <a:rPr lang="en-US" altLang="ko-KR" sz="1000" dirty="0"/>
              <a:t>- User Information (user[:password])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ko-KR" altLang="en-US" sz="1000" dirty="0"/>
              <a:t>사용자 정보가 있다면 </a:t>
            </a:r>
            <a:r>
              <a:rPr lang="en-US" altLang="ko-KR" sz="1000" dirty="0"/>
              <a:t>“@”</a:t>
            </a:r>
            <a:r>
              <a:rPr lang="ko-KR" altLang="en-US" sz="1000" dirty="0"/>
              <a:t>로 끝난다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user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</a:t>
            </a:r>
            <a:r>
              <a:rPr lang="en-US" altLang="ko-KR" sz="1000" dirty="0"/>
              <a:t> </a:t>
            </a:r>
            <a:r>
              <a:rPr lang="ko-KR" altLang="en-US" sz="1000" dirty="0"/>
              <a:t>이름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password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 비밀번호 </a:t>
            </a:r>
            <a:r>
              <a:rPr lang="en-US" altLang="ko-KR" sz="1000" dirty="0"/>
              <a:t>(</a:t>
            </a:r>
            <a:r>
              <a:rPr lang="ko-KR" altLang="en-US" sz="1000" dirty="0"/>
              <a:t>존재한다면 앞에 </a:t>
            </a:r>
            <a:r>
              <a:rPr lang="en-US" altLang="ko-KR" sz="1000" dirty="0"/>
              <a:t>“:”</a:t>
            </a:r>
            <a:r>
              <a:rPr lang="ko-KR" altLang="en-US" sz="1000" dirty="0"/>
              <a:t>을 붙인다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host</a:t>
            </a:r>
            <a:r>
              <a:rPr lang="en-US" altLang="ko-KR" sz="1000" dirty="0"/>
              <a:t> : </a:t>
            </a:r>
            <a:r>
              <a:rPr lang="ko-KR" altLang="en-US" sz="1000" dirty="0"/>
              <a:t>접근할 대상의 도메인 이름 또는 </a:t>
            </a:r>
            <a:r>
              <a:rPr lang="en-US" altLang="ko-KR" sz="1000" dirty="0"/>
              <a:t>IP Address, application package </a:t>
            </a:r>
            <a:r>
              <a:rPr lang="ko-KR" altLang="en-US" sz="1000" dirty="0"/>
              <a:t>이름</a:t>
            </a:r>
            <a:r>
              <a:rPr lang="en-US" altLang="ko-KR" sz="1000" dirty="0"/>
              <a:t>	</a:t>
            </a:r>
            <a:br>
              <a:rPr lang="en-US" altLang="ko-KR" sz="1000" dirty="0"/>
            </a:br>
            <a:r>
              <a:rPr lang="en-US" altLang="ko-KR" sz="1000" dirty="0"/>
              <a:t>	  (Ex. 127.0.0.1 </a:t>
            </a:r>
            <a:r>
              <a:rPr lang="ko-KR" altLang="en-US" sz="1000" dirty="0"/>
              <a:t>은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를 가리킨다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필수 항목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port</a:t>
            </a:r>
            <a:r>
              <a:rPr lang="en-US" altLang="ko-KR" sz="1000" dirty="0"/>
              <a:t> : </a:t>
            </a:r>
            <a:r>
              <a:rPr lang="ko-KR" altLang="en-US" sz="1000" dirty="0"/>
              <a:t>메시지를 받아야 하는 프로세스가 있는 위치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일반적으로 </a:t>
            </a:r>
            <a:r>
              <a:rPr lang="en-US" altLang="ko-KR" sz="1000" dirty="0"/>
              <a:t>scheme</a:t>
            </a:r>
            <a:r>
              <a:rPr lang="ko-KR" altLang="en-US" sz="1000" dirty="0"/>
              <a:t>이 기본 </a:t>
            </a:r>
            <a:r>
              <a:rPr lang="en-US" altLang="ko-KR" sz="1000" dirty="0"/>
              <a:t>port</a:t>
            </a:r>
            <a:r>
              <a:rPr lang="ko-KR" altLang="en-US" sz="1000" dirty="0"/>
              <a:t>를 정의한다</a:t>
            </a:r>
            <a:r>
              <a:rPr lang="en-US" altLang="ko-KR" sz="1000" dirty="0"/>
              <a:t>. Ex.</a:t>
            </a:r>
            <a:r>
              <a:rPr lang="ko-KR" altLang="en-US" sz="1000" dirty="0"/>
              <a:t> </a:t>
            </a:r>
            <a:r>
              <a:rPr lang="en-US" altLang="ko-KR" sz="1000" dirty="0"/>
              <a:t>HTTP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80,</a:t>
            </a:r>
            <a:r>
              <a:rPr lang="ko-KR" altLang="en-US" sz="1000" dirty="0"/>
              <a:t> </a:t>
            </a:r>
            <a:r>
              <a:rPr lang="en-US" altLang="ko-KR" sz="1000" dirty="0"/>
              <a:t>HTTPS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43)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만약</a:t>
            </a:r>
            <a:r>
              <a:rPr lang="en-US" altLang="ko-KR" sz="1000" dirty="0"/>
              <a:t>, </a:t>
            </a:r>
            <a:r>
              <a:rPr lang="ko-KR" altLang="en-US" sz="1000" dirty="0"/>
              <a:t>따로 </a:t>
            </a:r>
            <a:r>
              <a:rPr lang="en-US" altLang="ko-KR" sz="1000" dirty="0"/>
              <a:t>port</a:t>
            </a:r>
            <a:r>
              <a:rPr lang="ko-KR" altLang="en-US" sz="1000" dirty="0"/>
              <a:t>가 설정되어 있다면 지정 필요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path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리소스에 대한 경로</a:t>
            </a:r>
            <a:endParaRPr lang="en-US" altLang="ko-KR" sz="1000" dirty="0"/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query</a:t>
            </a:r>
            <a:r>
              <a:rPr lang="en-US" altLang="ko-KR" sz="1000" dirty="0"/>
              <a:t> : </a:t>
            </a:r>
            <a:r>
              <a:rPr lang="ko-KR" altLang="en-US" sz="1000" dirty="0" err="1"/>
              <a:t>요청받을</a:t>
            </a:r>
            <a:r>
              <a:rPr lang="ko-KR" altLang="en-US" sz="1000" dirty="0"/>
              <a:t> 리소스의 범위를 좁히기 위해 질문이나 질의로 식별할 수 있음</a:t>
            </a:r>
            <a:br>
              <a:rPr lang="en-US" altLang="ko-KR" sz="1000" dirty="0"/>
            </a:br>
            <a:r>
              <a:rPr lang="en-US" altLang="ko-KR" sz="1000" dirty="0"/>
              <a:t>- key=value </a:t>
            </a:r>
            <a:r>
              <a:rPr lang="ko-KR" altLang="en-US" sz="1000" dirty="0"/>
              <a:t>형식을 가짐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en-US" altLang="ko-KR" sz="1000" dirty="0">
                <a:hlinkClick r:id="rId3"/>
              </a:rPr>
              <a:t>https://www.google.co.kr/search?q=</a:t>
            </a:r>
            <a:r>
              <a:rPr lang="ko-KR" altLang="en-US" sz="1000" dirty="0">
                <a:hlinkClick r:id="rId3"/>
              </a:rPr>
              <a:t>코로나</a:t>
            </a:r>
            <a:r>
              <a:rPr lang="en-US" altLang="ko-KR" sz="1000" dirty="0"/>
              <a:t> </a:t>
            </a:r>
            <a:r>
              <a:rPr lang="ko-KR" altLang="en-US" sz="1000" dirty="0"/>
              <a:t>에서 </a:t>
            </a:r>
            <a:r>
              <a:rPr lang="en-US" altLang="ko-KR" sz="1000" dirty="0"/>
              <a:t>path</a:t>
            </a:r>
            <a:r>
              <a:rPr lang="ko-KR" altLang="en-US" sz="1000" dirty="0"/>
              <a:t>는 </a:t>
            </a:r>
            <a:r>
              <a:rPr lang="en-US" altLang="ko-KR" sz="1000" dirty="0"/>
              <a:t>“search”</a:t>
            </a:r>
            <a:r>
              <a:rPr lang="ko-KR" altLang="en-US" sz="1000" dirty="0"/>
              <a:t>이고 </a:t>
            </a:r>
            <a:r>
              <a:rPr lang="en-US" altLang="ko-KR" sz="1000" dirty="0"/>
              <a:t>query</a:t>
            </a:r>
            <a:r>
              <a:rPr lang="ko-KR" altLang="en-US" sz="1000" dirty="0"/>
              <a:t>는 </a:t>
            </a:r>
            <a:r>
              <a:rPr lang="en-US" altLang="ko-KR" sz="1000" dirty="0"/>
              <a:t>“q=</a:t>
            </a:r>
            <a:r>
              <a:rPr lang="ko-KR" altLang="en-US" sz="1000" dirty="0"/>
              <a:t>코로나</a:t>
            </a:r>
            <a:r>
              <a:rPr lang="en-US" altLang="ko-KR" sz="1000" dirty="0"/>
              <a:t>” </a:t>
            </a:r>
            <a:r>
              <a:rPr lang="ko-KR" altLang="en-US" sz="1000" dirty="0"/>
              <a:t>이다</a:t>
            </a:r>
            <a:r>
              <a:rPr lang="en-US" altLang="ko-KR" sz="1000" dirty="0"/>
              <a:t>.)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fragment</a:t>
            </a:r>
            <a:r>
              <a:rPr lang="en-US" altLang="ko-KR" sz="1000" dirty="0"/>
              <a:t> : </a:t>
            </a:r>
            <a:r>
              <a:rPr lang="ko-KR" altLang="en-US" sz="1000" dirty="0"/>
              <a:t>부분 식별자로 북마크 역할을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서버로 보내지지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FC8F1-2A1E-799F-2098-D8380DC0C13E}"/>
              </a:ext>
            </a:extLst>
          </p:cNvPr>
          <p:cNvSpPr txBox="1"/>
          <p:nvPr/>
        </p:nvSpPr>
        <p:spPr>
          <a:xfrm>
            <a:off x="6412864" y="790868"/>
            <a:ext cx="5779136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>
                <a:hlinkClick r:id="rId4"/>
              </a:rPr>
              <a:t>https://john.doe@www.example.com:123/forum/questions/?tag=networking&amp;order=newest#top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scheme: </a:t>
            </a:r>
            <a:r>
              <a:rPr lang="en-US" altLang="ko-KR" sz="1000" dirty="0">
                <a:solidFill>
                  <a:srgbClr val="FF0000"/>
                </a:solidFill>
              </a:rPr>
              <a:t>https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authority: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userinfo</a:t>
            </a:r>
            <a:r>
              <a:rPr lang="en-US" altLang="ko-KR" sz="1000" dirty="0"/>
              <a:t>: </a:t>
            </a:r>
            <a:r>
              <a:rPr lang="en-US" altLang="ko-KR" sz="1000" dirty="0" err="1">
                <a:solidFill>
                  <a:srgbClr val="FF0000"/>
                </a:solidFill>
              </a:rPr>
              <a:t>john.doe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host: </a:t>
            </a:r>
            <a:r>
              <a:rPr lang="en-US" altLang="ko-KR" sz="10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www.example.com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port: </a:t>
            </a:r>
            <a:r>
              <a:rPr lang="en-US" altLang="ko-KR" sz="1000" dirty="0">
                <a:solidFill>
                  <a:srgbClr val="FF0000"/>
                </a:solidFill>
              </a:rPr>
              <a:t>123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path: </a:t>
            </a:r>
            <a:r>
              <a:rPr lang="en-US" altLang="ko-KR" sz="1000" dirty="0">
                <a:solidFill>
                  <a:srgbClr val="FF0000"/>
                </a:solidFill>
              </a:rPr>
              <a:t>forum/questions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query: tag=</a:t>
            </a:r>
            <a:r>
              <a:rPr lang="en-US" altLang="ko-KR" sz="1000" dirty="0" err="1">
                <a:solidFill>
                  <a:srgbClr val="FF0000"/>
                </a:solidFill>
              </a:rPr>
              <a:t>networking&amp;order</a:t>
            </a:r>
            <a:r>
              <a:rPr lang="en-US" altLang="ko-KR" sz="1000" dirty="0">
                <a:solidFill>
                  <a:srgbClr val="FF0000"/>
                </a:solidFill>
              </a:rPr>
              <a:t>=newest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fragment: </a:t>
            </a:r>
            <a:r>
              <a:rPr lang="en-US" altLang="ko-KR" sz="1000" dirty="0">
                <a:solidFill>
                  <a:srgbClr val="FF0000"/>
                </a:solidFill>
              </a:rPr>
              <a:t>top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6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891452"/>
            <a:ext cx="6786881" cy="278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의 하위 개념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URL (Uniform Resource Locator)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Web Address</a:t>
            </a:r>
            <a:r>
              <a:rPr lang="ko-KR" altLang="en-US" sz="1000" dirty="0"/>
              <a:t>라고도 불리며 </a:t>
            </a:r>
            <a:r>
              <a:rPr lang="en-US" altLang="ko-KR" sz="1000" dirty="0"/>
              <a:t>URI</a:t>
            </a:r>
            <a:r>
              <a:rPr lang="ko-KR" altLang="en-US" sz="1000" dirty="0"/>
              <a:t>에서 자원의 위치</a:t>
            </a:r>
            <a:r>
              <a:rPr lang="en-US" altLang="ko-KR" sz="1000" dirty="0"/>
              <a:t> (</a:t>
            </a:r>
            <a:r>
              <a:rPr lang="ko-KR" altLang="en-US" sz="1000" dirty="0"/>
              <a:t>파일 위치</a:t>
            </a:r>
            <a:r>
              <a:rPr lang="en-US" altLang="ko-KR" sz="1000" dirty="0"/>
              <a:t>)</a:t>
            </a:r>
            <a:r>
              <a:rPr lang="ko-KR" altLang="en-US" sz="1000" dirty="0"/>
              <a:t>를 나타내는 부분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컴퓨터 </a:t>
            </a:r>
            <a:r>
              <a:rPr lang="en-US" altLang="ko-KR" sz="1000" dirty="0"/>
              <a:t>network </a:t>
            </a:r>
            <a:r>
              <a:rPr lang="ko-KR" altLang="en-US" sz="1000" dirty="0"/>
              <a:t>상에서 리소스의 위치를 나타내기 위한 규약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URN (Uniform Resource Name)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Scheme</a:t>
            </a:r>
            <a:r>
              <a:rPr lang="ko-KR" altLang="en-US" sz="1000" dirty="0"/>
              <a:t>을 포함하지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영속적이고</a:t>
            </a:r>
            <a:r>
              <a:rPr lang="en-US" altLang="ko-KR" sz="1000" dirty="0"/>
              <a:t>, </a:t>
            </a:r>
            <a:r>
              <a:rPr lang="ko-KR" altLang="en-US" sz="1000" dirty="0"/>
              <a:t>위치에 독립적인 리소스를 위한 식별자로 사용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리소스의 이름을 뜻한다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실제로 리소스에 접근하기 위해서는 </a:t>
            </a:r>
            <a:r>
              <a:rPr lang="en-US" altLang="ko-KR" sz="1000" dirty="0"/>
              <a:t>URL</a:t>
            </a:r>
            <a:r>
              <a:rPr lang="ko-KR" altLang="en-US" sz="1000" dirty="0"/>
              <a:t>이 필요하므로 잘 사용하지 않는다</a:t>
            </a:r>
            <a:r>
              <a:rPr lang="en-US" altLang="ko-KR" sz="1000" dirty="0"/>
              <a:t>.)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8ACB92-0476-EF82-45A1-8D74AEED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91452"/>
            <a:ext cx="6064886" cy="27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7A3E8-9310-32E6-B84C-6E22843ED109}"/>
              </a:ext>
            </a:extLst>
          </p:cNvPr>
          <p:cNvSpPr txBox="1"/>
          <p:nvPr/>
        </p:nvSpPr>
        <p:spPr>
          <a:xfrm>
            <a:off x="463549" y="943268"/>
            <a:ext cx="4714241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객체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endParaRPr lang="ko-KR" altLang="en-US" sz="10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EF5E7B-9DDD-0DE8-7D8C-2AA9D8F70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313447"/>
              </p:ext>
            </p:extLst>
          </p:nvPr>
        </p:nvGraphicFramePr>
        <p:xfrm>
          <a:off x="380237" y="1550712"/>
          <a:ext cx="4466082" cy="238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653">
                  <a:extLst>
                    <a:ext uri="{9D8B030D-6E8A-4147-A177-3AD203B41FA5}">
                      <a16:colId xmlns:a16="http://schemas.microsoft.com/office/drawing/2014/main" val="1250261375"/>
                    </a:ext>
                  </a:extLst>
                </a:gridCol>
                <a:gridCol w="1574348">
                  <a:extLst>
                    <a:ext uri="{9D8B030D-6E8A-4147-A177-3AD203B41FA5}">
                      <a16:colId xmlns:a16="http://schemas.microsoft.com/office/drawing/2014/main" val="834018313"/>
                    </a:ext>
                  </a:extLst>
                </a:gridCol>
                <a:gridCol w="2052081">
                  <a:extLst>
                    <a:ext uri="{9D8B030D-6E8A-4147-A177-3AD203B41FA5}">
                      <a16:colId xmlns:a16="http://schemas.microsoft.com/office/drawing/2014/main" val="3671220302"/>
                    </a:ext>
                  </a:extLst>
                </a:gridCol>
              </a:tblGrid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변환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415425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parse(String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uriString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86510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toString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4189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fromFile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(File file)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파일로부터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9487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getScheme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scheme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813098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getHost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host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88730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getPort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84655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getPath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path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240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06F5D37-5A8C-7CAA-8ED8-67E1ED44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962" y="1550712"/>
            <a:ext cx="2847025" cy="5061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78DC69-8324-EED4-D49E-48ACF61C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352" y="1550712"/>
            <a:ext cx="3397647" cy="50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</a:t>
            </a:r>
            <a:r>
              <a:rPr lang="en-US" altLang="ko-KR" sz="1500" dirty="0"/>
              <a:t>(Intent)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8" y="790868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개발자의 의도</a:t>
            </a:r>
            <a:r>
              <a:rPr lang="en-US" altLang="ko-KR" sz="1000" dirty="0"/>
              <a:t>(intent)</a:t>
            </a:r>
            <a:r>
              <a:rPr lang="ko-KR" altLang="en-US" sz="1000" dirty="0"/>
              <a:t>가 들어간</a:t>
            </a:r>
            <a:r>
              <a:rPr lang="en-US" altLang="ko-KR" sz="1000" dirty="0"/>
              <a:t>, App </a:t>
            </a:r>
            <a:r>
              <a:rPr lang="ko-KR" altLang="en-US" sz="1000" dirty="0"/>
              <a:t>구성요소가 해야 할 작업을 시스템에 요청하는 객체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의 구성요소 중 </a:t>
            </a:r>
            <a:r>
              <a:rPr lang="en-US" altLang="ko-KR" sz="1000" dirty="0"/>
              <a:t>‘Activity’, ‘Service’, ‘Broadcast Receiver’</a:t>
            </a:r>
            <a:r>
              <a:rPr lang="ko-KR" altLang="en-US" sz="1000" dirty="0"/>
              <a:t>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에 의해 시작된다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6C6B3-178A-8C97-CF5E-17765970A3A7}"/>
              </a:ext>
            </a:extLst>
          </p:cNvPr>
          <p:cNvSpPr txBox="1"/>
          <p:nvPr/>
        </p:nvSpPr>
        <p:spPr>
          <a:xfrm>
            <a:off x="311148" y="1465316"/>
            <a:ext cx="609790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Intent </a:t>
            </a:r>
            <a:r>
              <a:rPr lang="en-US" altLang="ko-KR" sz="1000" dirty="0" err="1"/>
              <a:t>intent</a:t>
            </a:r>
            <a:r>
              <a:rPr lang="en-US" altLang="ko-KR" sz="1000" dirty="0"/>
              <a:t> = new Intent(); // intent </a:t>
            </a:r>
            <a:r>
              <a:rPr lang="ko-KR" altLang="en-US" sz="1000" dirty="0"/>
              <a:t>객체 생성</a:t>
            </a:r>
          </a:p>
          <a:p>
            <a:endParaRPr lang="ko-KR" altLang="en-US" sz="1000" dirty="0"/>
          </a:p>
          <a:p>
            <a:r>
              <a:rPr lang="en-US" altLang="ko-KR" sz="1000" dirty="0"/>
              <a:t>// ... </a:t>
            </a:r>
            <a:r>
              <a:rPr lang="ko-KR" altLang="en-US" sz="1000" dirty="0"/>
              <a:t>중략 </a:t>
            </a:r>
            <a:r>
              <a:rPr lang="en-US" altLang="ko-KR" sz="1000" dirty="0"/>
              <a:t>...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startActivity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액티비티의 실행을 시스템에 요청</a:t>
            </a:r>
          </a:p>
          <a:p>
            <a:r>
              <a:rPr lang="en-US" altLang="ko-KR" sz="1000" dirty="0" err="1"/>
              <a:t>startService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서비스의 실행을 시스템에 요청</a:t>
            </a:r>
          </a:p>
          <a:p>
            <a:r>
              <a:rPr lang="en-US" altLang="ko-KR" sz="1000" dirty="0" err="1"/>
              <a:t>sendBroadcast</a:t>
            </a:r>
            <a:r>
              <a:rPr lang="en-US" altLang="ko-KR" sz="1000" dirty="0"/>
              <a:t>(intent); // </a:t>
            </a:r>
            <a:r>
              <a:rPr lang="ko-KR" altLang="en-US" sz="1000" dirty="0" err="1"/>
              <a:t>브로드캐스트를</a:t>
            </a:r>
            <a:r>
              <a:rPr lang="ko-KR" altLang="en-US" sz="1000" dirty="0"/>
              <a:t> 보내서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브로드캐스트</a:t>
            </a:r>
            <a:r>
              <a:rPr lang="ko-KR" altLang="en-US" sz="1000" dirty="0"/>
              <a:t> 수신기의 시작을 시스템에 요청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F7077-AA74-5AC1-7EE8-6BBE17BDBDC1}"/>
              </a:ext>
            </a:extLst>
          </p:cNvPr>
          <p:cNvSpPr txBox="1"/>
          <p:nvPr/>
        </p:nvSpPr>
        <p:spPr>
          <a:xfrm>
            <a:off x="311148" y="2934587"/>
            <a:ext cx="678688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000" dirty="0"/>
              <a:t>Intent</a:t>
            </a:r>
            <a:r>
              <a:rPr lang="ko-KR" altLang="en-US" sz="1000" dirty="0"/>
              <a:t>의 종류</a:t>
            </a:r>
          </a:p>
        </p:txBody>
      </p:sp>
    </p:spTree>
    <p:extLst>
      <p:ext uri="{BB962C8B-B14F-4D97-AF65-F5344CB8AC3E}">
        <p14:creationId xmlns:p14="http://schemas.microsoft.com/office/powerpoint/2010/main" val="221346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Intent – Intent filter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97C366F-C388-D535-EFA7-77FA5B73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93" y="855614"/>
            <a:ext cx="2786457" cy="906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0D56E6-4EEA-1F52-D69C-29CD8B4B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194" y="1799917"/>
            <a:ext cx="3528738" cy="22389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96D244C-0468-03D5-0F82-F6CB5C582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20" y="1806234"/>
            <a:ext cx="4097872" cy="19813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5C3D91-7966-4CDF-8A8E-C786453BD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107" y="4094255"/>
            <a:ext cx="1518750" cy="27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3E6144-0435-2692-BDAB-5BDD93AEC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563" y="4094255"/>
            <a:ext cx="1518750" cy="27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90E9CE8-76EB-5367-DCEB-D8492FA73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5019" y="4094255"/>
            <a:ext cx="1518750" cy="27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A26F1F-F42E-2F43-FED3-A2A4B2CAE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0651" y="4094255"/>
            <a:ext cx="15187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Android fundamentals 02.2: Activity lifecycle and state">
            <a:extLst>
              <a:ext uri="{FF2B5EF4-FFF2-40B4-BE49-F238E27FC236}">
                <a16:creationId xmlns:a16="http://schemas.microsoft.com/office/drawing/2014/main" id="{6F332020-9304-1741-1522-63EC03C6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57" y="2690238"/>
            <a:ext cx="7255191" cy="323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92D23-F46D-D37B-70F6-B4CC73355035}"/>
              </a:ext>
            </a:extLst>
          </p:cNvPr>
          <p:cNvSpPr txBox="1"/>
          <p:nvPr/>
        </p:nvSpPr>
        <p:spPr>
          <a:xfrm>
            <a:off x="311149" y="771779"/>
            <a:ext cx="773170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Activity </a:t>
            </a:r>
            <a:r>
              <a:rPr lang="ko-KR" altLang="en-US" sz="1200" dirty="0"/>
              <a:t>의 상태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실행 상태 </a:t>
            </a:r>
            <a:r>
              <a:rPr lang="en-US" altLang="ko-KR" sz="1000" dirty="0"/>
              <a:t>(resumed, running) :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사용자의 포커스를 가지고 있는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일시멈춤</a:t>
            </a:r>
            <a:r>
              <a:rPr lang="ko-KR" altLang="en-US" sz="1000" dirty="0"/>
              <a:t> 상태 </a:t>
            </a:r>
            <a:r>
              <a:rPr lang="en-US" altLang="ko-KR" sz="1000" dirty="0"/>
              <a:t>(paused) : </a:t>
            </a:r>
            <a:r>
              <a:rPr lang="ko-KR" altLang="en-US" sz="1000" dirty="0"/>
              <a:t>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 </a:t>
            </a:r>
            <a:r>
              <a:rPr lang="ko-KR" altLang="en-US" sz="1000" dirty="0"/>
              <a:t>에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의 일부가 아직 화면에 보이는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정지 상태 </a:t>
            </a:r>
            <a:r>
              <a:rPr lang="en-US" altLang="ko-KR" sz="1000" dirty="0"/>
              <a:t>(stopped) :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 가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 있으며 화면에서 전혀 보이지 않는 상태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57CA-F47E-21E0-8B42-C61634BE660A}"/>
              </a:ext>
            </a:extLst>
          </p:cNvPr>
          <p:cNvSpPr txBox="1"/>
          <p:nvPr/>
        </p:nvSpPr>
        <p:spPr>
          <a:xfrm>
            <a:off x="8863705" y="4179375"/>
            <a:ext cx="2801245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사용중인 대부분의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반납</a:t>
            </a:r>
            <a:endParaRPr lang="en-US" altLang="ko-KR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469579-0B94-AAFF-F6ED-4551403B0A1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48918" y="4326082"/>
            <a:ext cx="6147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4BD640-9A93-282E-4381-C07216FADD3D}"/>
              </a:ext>
            </a:extLst>
          </p:cNvPr>
          <p:cNvSpPr txBox="1"/>
          <p:nvPr/>
        </p:nvSpPr>
        <p:spPr>
          <a:xfrm>
            <a:off x="5241611" y="5853742"/>
            <a:ext cx="3528902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에서 반납하였던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들을 다시 생성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6E1107-398D-FE5B-1E1F-D1DF178E5D39}"/>
              </a:ext>
            </a:extLst>
          </p:cNvPr>
          <p:cNvCxnSpPr>
            <a:cxnSpLocks/>
          </p:cNvCxnSpPr>
          <p:nvPr/>
        </p:nvCxnSpPr>
        <p:spPr>
          <a:xfrm>
            <a:off x="5789054" y="4990563"/>
            <a:ext cx="0" cy="863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A917E7-7AC4-9AFF-A6A1-4218D1B53E87}"/>
              </a:ext>
            </a:extLst>
          </p:cNvPr>
          <p:cNvSpPr txBox="1"/>
          <p:nvPr/>
        </p:nvSpPr>
        <p:spPr>
          <a:xfrm>
            <a:off x="397007" y="5867088"/>
            <a:ext cx="4003543" cy="75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반드시 구현해야 하는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생성되면서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중요한 구성요소들을 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setContentView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화면을 설정</a:t>
            </a:r>
            <a:endParaRPr lang="en-US" altLang="ko-KR" sz="1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0E8DCF-F2C5-D672-C7E8-6392E7E8EE1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0" cy="8269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9168C9-862B-DB72-D7FD-5F41B66796F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3661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DE349-EE5F-2AE2-1AAB-605E8C3B7528}"/>
              </a:ext>
            </a:extLst>
          </p:cNvPr>
          <p:cNvSpPr txBox="1"/>
          <p:nvPr/>
        </p:nvSpPr>
        <p:spPr>
          <a:xfrm>
            <a:off x="397007" y="5573674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6AAC-D69D-CBD7-46FA-4676500DC84B}"/>
              </a:ext>
            </a:extLst>
          </p:cNvPr>
          <p:cNvSpPr txBox="1"/>
          <p:nvPr/>
        </p:nvSpPr>
        <p:spPr>
          <a:xfrm>
            <a:off x="7849673" y="3122056"/>
            <a:ext cx="4288665" cy="524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를 재정의하여 일시 멈춤 상태에 해당되는 동작 수행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이 호출될 수 있기 때문에 변경사항 저장</a:t>
            </a:r>
            <a:endParaRPr lang="en-US" altLang="ko-KR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E21D5C-B6F1-DB60-0375-5C5F0F777565}"/>
              </a:ext>
            </a:extLst>
          </p:cNvPr>
          <p:cNvSpPr txBox="1"/>
          <p:nvPr/>
        </p:nvSpPr>
        <p:spPr>
          <a:xfrm>
            <a:off x="8062174" y="2714468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7A7CF7-D3D7-28B4-9803-269FAE2C3EE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456868" y="3384179"/>
            <a:ext cx="3928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1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Life 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56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LifeCycle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A78DE71-D184-DE73-4BC4-31929B7C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07" y="1619388"/>
            <a:ext cx="5886178" cy="417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085F7BB-1E92-E2A4-8770-59097B5D2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33" b="25225"/>
          <a:stretch/>
        </p:blipFill>
        <p:spPr bwMode="auto">
          <a:xfrm>
            <a:off x="1553173" y="746498"/>
            <a:ext cx="2472540" cy="603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69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상태 저장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E18E7B-2880-7569-5435-9A468E7D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657971"/>
            <a:ext cx="4843341" cy="278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안에서 사용자가 변경한 내용들은 메모리에 보존된다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호출하기 전에 </a:t>
            </a:r>
            <a:r>
              <a:rPr lang="en-US" altLang="ko-KR" sz="1000" dirty="0" err="1"/>
              <a:t>onSaveInstanceState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Bundle </a:t>
            </a:r>
            <a:r>
              <a:rPr lang="ko-KR" altLang="en-US" sz="1000" dirty="0"/>
              <a:t>객체에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동적인 상태를 저장한다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이 </a:t>
            </a:r>
            <a:r>
              <a:rPr lang="en-US" altLang="ko-KR" sz="1000" dirty="0" err="1"/>
              <a:t>destory</a:t>
            </a:r>
            <a:r>
              <a:rPr lang="ko-KR" altLang="en-US" sz="1000" dirty="0"/>
              <a:t>된 후</a:t>
            </a:r>
            <a:r>
              <a:rPr lang="en-US" altLang="ko-KR" sz="1000" dirty="0"/>
              <a:t>, </a:t>
            </a:r>
            <a:r>
              <a:rPr lang="ko-KR" altLang="en-US" sz="1000" dirty="0"/>
              <a:t>다시 </a:t>
            </a:r>
            <a:r>
              <a:rPr lang="en-US" altLang="ko-KR" sz="1000" dirty="0"/>
              <a:t>create</a:t>
            </a:r>
            <a:r>
              <a:rPr lang="ko-KR" altLang="en-US" sz="1000" dirty="0"/>
              <a:t>될 때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onCreate</a:t>
            </a:r>
            <a:r>
              <a:rPr lang="en-US" altLang="ko-KR" sz="1000" dirty="0"/>
              <a:t>( ) </a:t>
            </a:r>
            <a:r>
              <a:rPr lang="ko-KR" altLang="en-US" sz="1000" dirty="0"/>
              <a:t>메소드 다음으로 </a:t>
            </a:r>
            <a:r>
              <a:rPr lang="en-US" altLang="ko-KR" sz="1000" dirty="0" err="1"/>
              <a:t>onRestoreInstanceState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이전에 저장했던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상태를 불러온다</a:t>
            </a:r>
            <a:r>
              <a:rPr lang="en-US" altLang="ko-KR" sz="10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D03C5-2F24-8F7E-A86F-1531F0C2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37" y="1881574"/>
            <a:ext cx="2842527" cy="4699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411905-013D-A629-00D5-D0FEE153B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4676" y="1881574"/>
            <a:ext cx="1393750" cy="24777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855E6-5D48-FE3C-2691-43E9B7323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180" y="4826417"/>
            <a:ext cx="2472743" cy="1390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C59EC-7280-E436-828A-7B3C99595A19}"/>
              </a:ext>
            </a:extLst>
          </p:cNvPr>
          <p:cNvSpPr txBox="1"/>
          <p:nvPr/>
        </p:nvSpPr>
        <p:spPr>
          <a:xfrm>
            <a:off x="-355862" y="3768903"/>
            <a:ext cx="603885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2024-05-07 18:48:34.295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onCreate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18:48:35.163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onStart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18:48:35.165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onResume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18:49:28.390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onPause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18:49:28.403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onStop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18:49:28.494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onSaveInstanceState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18:49:28.501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onDestroy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18:49:28.750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onCreate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18:49:29.043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onStart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18:49:29.043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onRestoreInstanceState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18:49:29.043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Count</a:t>
            </a:r>
            <a:r>
              <a:rPr lang="ko-KR" altLang="en-US" sz="800" dirty="0"/>
              <a:t> : 0</a:t>
            </a:r>
          </a:p>
          <a:p>
            <a:r>
              <a:rPr lang="ko-KR" altLang="en-US" sz="800" dirty="0"/>
              <a:t>2024-05-07 18:49:29.044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onResume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18:49:55.174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onPause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18:49:55.180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onStop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18:49:55.186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onSaveInstanceState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18:49:55.186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onDestroy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18:49:55.277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onCreate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18:49:55.425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onStart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18:49:55.429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onRestoreInstanceState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18:49:55.429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Count</a:t>
            </a:r>
            <a:r>
              <a:rPr lang="ko-KR" altLang="en-US" sz="800" dirty="0"/>
              <a:t> : 5</a:t>
            </a:r>
          </a:p>
          <a:p>
            <a:r>
              <a:rPr lang="ko-KR" altLang="en-US" sz="800" dirty="0"/>
              <a:t>2024-05-07 18:49:55.430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onResume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18:50:37.461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onPause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18:50:37.571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onStop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18:50:37.571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onSaveInstanceState</a:t>
            </a:r>
            <a:r>
              <a:rPr lang="ko-KR" altLang="en-US" sz="800" dirty="0"/>
              <a:t>()</a:t>
            </a:r>
          </a:p>
          <a:p>
            <a:r>
              <a:rPr lang="ko-KR" altLang="en-US" sz="800" dirty="0"/>
              <a:t>2024-05-07 18:50:37.675  5845-5845  </a:t>
            </a:r>
            <a:r>
              <a:rPr lang="ko-KR" altLang="en-US" sz="800" dirty="0" err="1"/>
              <a:t>LifeCycle</a:t>
            </a:r>
            <a:r>
              <a:rPr lang="ko-KR" altLang="en-US" sz="800" dirty="0"/>
              <a:t>               com.example.ch6_saverestore          </a:t>
            </a:r>
            <a:r>
              <a:rPr lang="ko-KR" altLang="en-US" sz="800" dirty="0" err="1"/>
              <a:t>I</a:t>
            </a:r>
            <a:r>
              <a:rPr lang="ko-KR" altLang="en-US" sz="800" dirty="0"/>
              <a:t>  </a:t>
            </a:r>
            <a:r>
              <a:rPr lang="ko-KR" altLang="en-US" sz="800" dirty="0" err="1"/>
              <a:t>onDestroy</a:t>
            </a:r>
            <a:r>
              <a:rPr lang="ko-KR" altLang="en-US" sz="800" dirty="0"/>
              <a:t>()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16F8CC-6BA1-CD32-9710-31A96A154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1618" y="3938634"/>
            <a:ext cx="1198421" cy="27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5003</TotalTime>
  <Words>1892</Words>
  <Application>Microsoft Office PowerPoint</Application>
  <PresentationFormat>와이드스크린</PresentationFormat>
  <Paragraphs>220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112</cp:revision>
  <dcterms:created xsi:type="dcterms:W3CDTF">2024-04-09T08:20:40Z</dcterms:created>
  <dcterms:modified xsi:type="dcterms:W3CDTF">2024-05-07T09:52:49Z</dcterms:modified>
</cp:coreProperties>
</file>